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9" name="Shape 149"/>
          <p:cNvSpPr/>
          <p:nvPr>
            <p:ph type="sldImg"/>
          </p:nvPr>
        </p:nvSpPr>
        <p:spPr>
          <a:xfrm>
            <a:off x="1143000" y="685800"/>
            <a:ext cx="4572000" cy="3429000"/>
          </a:xfrm>
          <a:prstGeom prst="rect">
            <a:avLst/>
          </a:prstGeom>
        </p:spPr>
        <p:txBody>
          <a:bodyPr/>
          <a:lstStyle/>
          <a:p>
            <a:pPr/>
          </a:p>
        </p:txBody>
      </p:sp>
      <p:sp>
        <p:nvSpPr>
          <p:cNvPr id="150" name="Shape 15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000000"/>
                </a:solidFill>
              </a:defRPr>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hape 2"/>
          <p:cNvSpPr/>
          <p:nvPr/>
        </p:nvSpPr>
        <p:spPr>
          <a:xfrm>
            <a:off x="3962397" y="2975343"/>
            <a:ext cx="16459204" cy="1"/>
          </a:xfrm>
          <a:prstGeom prst="line">
            <a:avLst/>
          </a:prstGeom>
          <a:ln w="25400">
            <a:solidFill>
              <a:srgbClr val="E2E1DE"/>
            </a:solidFill>
          </a:ln>
        </p:spPr>
        <p:txBody>
          <a:bodyPr lIns="64292" tIns="64292" rIns="64292" bIns="64292"/>
          <a:lstStyle/>
          <a:p>
            <a:pPr algn="l" defTabSz="642937">
              <a:defRPr>
                <a:solidFill>
                  <a:srgbClr val="615445"/>
                </a:solidFill>
                <a:latin typeface="Helvetica"/>
                <a:ea typeface="Helvetica"/>
                <a:cs typeface="Helvetica"/>
                <a:sym typeface="Helvetica"/>
              </a:defRPr>
            </a:pPr>
          </a:p>
        </p:txBody>
      </p:sp>
      <p:sp>
        <p:nvSpPr>
          <p:cNvPr id="143" name="Slide Number"/>
          <p:cNvSpPr txBox="1"/>
          <p:nvPr>
            <p:ph type="sldNum" sz="quarter" idx="2"/>
          </p:nvPr>
        </p:nvSpPr>
        <p:spPr>
          <a:xfrm>
            <a:off x="20211132" y="13030603"/>
            <a:ext cx="210469" cy="215901"/>
          </a:xfrm>
          <a:prstGeom prst="rect">
            <a:avLst/>
          </a:prstGeom>
        </p:spPr>
        <p:txBody>
          <a:bodyPr lIns="0" tIns="0" rIns="0" bIns="0" anchor="ctr"/>
          <a:lstStyle>
            <a:lvl1pPr algn="r" defTabSz="642937">
              <a:defRPr b="1" sz="1400">
                <a:solidFill>
                  <a:srgbClr val="CC0000"/>
                </a:solidFill>
                <a:latin typeface="Helvetica"/>
                <a:ea typeface="Helvetica"/>
                <a:cs typeface="Helvetica"/>
                <a:sym typeface="Helvetica"/>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000000"/>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lvl1pPr>
              <a:defRPr>
                <a:solidFill>
                  <a:srgbClr val="000000"/>
                </a:solidFill>
              </a:defRPr>
            </a:lvl1pPr>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660384004_1290x1720.jpg"/>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lvl1pPr>
              <a:defRPr>
                <a:solidFill>
                  <a:srgbClr val="000000"/>
                </a:solidFill>
              </a:defRPr>
            </a:lvl1p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000000"/>
                </a:solidFill>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lvl1pPr>
              <a:defRPr>
                <a:solidFill>
                  <a:srgbClr val="000000"/>
                </a:solidFill>
              </a:defRPr>
            </a:lvl1p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lvl1pPr>
              <a:defRPr>
                <a:solidFill>
                  <a:srgbClr val="000000"/>
                </a:solidFill>
              </a:defRPr>
            </a:lvl1p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1pPr>
      <a:lvl2pPr marL="0" marR="0" indent="4572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2pPr>
      <a:lvl3pPr marL="0" marR="0" indent="9144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3pPr>
      <a:lvl4pPr marL="0" marR="0" indent="13716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4pPr>
      <a:lvl5pPr marL="0" marR="0" indent="18288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5pPr>
      <a:lvl6pPr marL="0" marR="0" indent="22860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6pPr>
      <a:lvl7pPr marL="0" marR="0" indent="27432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7pPr>
      <a:lvl8pPr marL="0" marR="0" indent="32004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8pPr>
      <a:lvl9pPr marL="0" marR="0" indent="3657600" algn="l" defTabSz="2438338" latinLnBrk="0">
        <a:lnSpc>
          <a:spcPct val="80000"/>
        </a:lnSpc>
        <a:spcBef>
          <a:spcPts val="0"/>
        </a:spcBef>
        <a:spcAft>
          <a:spcPts val="0"/>
        </a:spcAft>
        <a:buClrTx/>
        <a:buSzTx/>
        <a:buFontTx/>
        <a:buNone/>
        <a:tabLst/>
        <a:defRPr b="1" baseline="0" cap="none" i="0" spc="-170" strike="noStrike" sz="8500" u="none">
          <a:solidFill>
            <a:srgbClr val="005493"/>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pollev.com/jbell"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youtube.com/watch?v=umJsITGzXd0"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neu-se.github.io/CS4530-CS5500-Spring-2021/Activities/activity6-1"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creativecommons.org/licenses/by-sa/4.0/"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Jonathan Bell, John Boyland, Mitch Wand…"/>
          <p:cNvSpPr txBox="1"/>
          <p:nvPr>
            <p:ph type="body" idx="21"/>
          </p:nvPr>
        </p:nvSpPr>
        <p:spPr>
          <a:xfrm>
            <a:off x="1201340" y="11177783"/>
            <a:ext cx="21971003" cy="1319058"/>
          </a:xfrm>
          <a:prstGeom prst="rect">
            <a:avLst/>
          </a:prstGeom>
          <a:extLst>
            <a:ext uri="{C572A759-6A51-4108-AA02-DFA0A04FC94B}">
              <ma14:wrappingTextBoxFlag xmlns:ma14="http://schemas.microsoft.com/office/mac/drawingml/2011/main" val="1"/>
            </a:ext>
          </a:extLst>
        </p:spPr>
        <p:txBody>
          <a:bodyPr/>
          <a:lstStyle/>
          <a:p>
            <a:pPr>
              <a:defRPr>
                <a:solidFill>
                  <a:srgbClr val="005493"/>
                </a:solidFill>
              </a:defRPr>
            </a:pPr>
            <a:r>
              <a:t>Jonathan Bell, John Boyland, Mitch Wand</a:t>
            </a:r>
          </a:p>
          <a:p>
            <a:pPr>
              <a:defRPr>
                <a:solidFill>
                  <a:srgbClr val="005493"/>
                </a:solidFill>
              </a:defRPr>
            </a:pPr>
            <a:r>
              <a:t>Khoury College of Computer Sciences</a:t>
            </a:r>
          </a:p>
        </p:txBody>
      </p:sp>
      <p:sp>
        <p:nvSpPr>
          <p:cNvPr id="153" name="CS 4530…"/>
          <p:cNvSpPr txBox="1"/>
          <p:nvPr>
            <p:ph type="ctrTitle"/>
          </p:nvPr>
        </p:nvSpPr>
        <p:spPr>
          <a:prstGeom prst="rect">
            <a:avLst/>
          </a:prstGeom>
        </p:spPr>
        <p:txBody>
          <a:bodyPr/>
          <a:lstStyle/>
          <a:p>
            <a:pPr>
              <a:defRPr>
                <a:solidFill>
                  <a:srgbClr val="005493"/>
                </a:solidFill>
              </a:defRPr>
            </a:pPr>
            <a:r>
              <a:t>CS 4530</a:t>
            </a:r>
          </a:p>
          <a:p>
            <a:pPr>
              <a:defRPr>
                <a:solidFill>
                  <a:srgbClr val="005493"/>
                </a:solidFill>
              </a:defRPr>
            </a:pPr>
            <a:r>
              <a:t>Software Engineering</a:t>
            </a:r>
          </a:p>
        </p:txBody>
      </p:sp>
      <p:sp>
        <p:nvSpPr>
          <p:cNvPr id="154" name="Lecture 9 - Requirements and User Centered Design"/>
          <p:cNvSpPr txBox="1"/>
          <p:nvPr>
            <p:ph type="subTitle" sz="quarter" idx="1"/>
          </p:nvPr>
        </p:nvSpPr>
        <p:spPr>
          <a:prstGeom prst="rect">
            <a:avLst/>
          </a:prstGeom>
        </p:spPr>
        <p:txBody>
          <a:bodyPr/>
          <a:lstStyle/>
          <a:p>
            <a:pPr/>
            <a:r>
              <a:t>Lecture 9 - Requirements and User Centered Design</a:t>
            </a:r>
          </a:p>
        </p:txBody>
      </p:sp>
      <p:sp>
        <p:nvSpPr>
          <p:cNvPr id="155" name="While everyone is joining, please fill out a brief poll on HW2 at: https://pollev.com/jbell"/>
          <p:cNvSpPr txBox="1"/>
          <p:nvPr/>
        </p:nvSpPr>
        <p:spPr>
          <a:xfrm>
            <a:off x="7782373" y="293180"/>
            <a:ext cx="16287396" cy="585113"/>
          </a:xfrm>
          <a:prstGeom prst="rect">
            <a:avLst/>
          </a:prstGeom>
          <a:solidFill>
            <a:schemeClr val="accent4">
              <a:hueOff val="-476017"/>
              <a:lumOff val="-10042"/>
            </a:schemeClr>
          </a:solid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825500">
              <a:defRPr sz="3200">
                <a:solidFill>
                  <a:srgbClr val="000000"/>
                </a:solidFill>
                <a:latin typeface="Helvetica Neue Medium"/>
                <a:ea typeface="Helvetica Neue Medium"/>
                <a:cs typeface="Helvetica Neue Medium"/>
                <a:sym typeface="Helvetica Neue Medium"/>
              </a:defRPr>
            </a:pPr>
            <a:r>
              <a:t>While everyone is joining, please fill out a brief poll on HW2 at: </a:t>
            </a:r>
            <a:r>
              <a:rPr u="sng">
                <a:hlinkClick r:id="rId2" invalidUrl="" action="" tgtFrame="" tooltip="" history="1" highlightClick="0" endSnd="0"/>
              </a:rPr>
              <a:t>https://pollev.com/jbell</a:t>
            </a:r>
            <a:r>
              <a:t>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Zoom Mechanics"/>
          <p:cNvSpPr txBox="1"/>
          <p:nvPr>
            <p:ph type="title"/>
          </p:nvPr>
        </p:nvSpPr>
        <p:spPr>
          <a:prstGeom prst="rect">
            <a:avLst/>
          </a:prstGeom>
        </p:spPr>
        <p:txBody>
          <a:bodyPr/>
          <a:lstStyle/>
          <a:p>
            <a:pPr/>
            <a:r>
              <a:t>Zoom Mechanics</a:t>
            </a:r>
          </a:p>
        </p:txBody>
      </p:sp>
      <p:sp>
        <p:nvSpPr>
          <p:cNvPr id="158" name="Slide Subtitle"/>
          <p:cNvSpPr txBox="1"/>
          <p:nvPr>
            <p:ph type="body" idx="21"/>
          </p:nvPr>
        </p:nvSpPr>
        <p:spPr>
          <a:prstGeom prst="rect">
            <a:avLst/>
          </a:prstGeom>
        </p:spPr>
        <p:txBody>
          <a:bodyPr/>
          <a:lstStyle/>
          <a:p>
            <a:pPr/>
          </a:p>
        </p:txBody>
      </p:sp>
      <p:sp>
        <p:nvSpPr>
          <p:cNvPr id="159" name="Recording: This meeting is being recorded…"/>
          <p:cNvSpPr txBox="1"/>
          <p:nvPr>
            <p:ph type="body" idx="1"/>
          </p:nvPr>
        </p:nvSpPr>
        <p:spPr>
          <a:prstGeom prst="rect">
            <a:avLst/>
          </a:prstGeom>
        </p:spPr>
        <p:txBody>
          <a:bodyPr/>
          <a:lstStyle/>
          <a:p>
            <a:pPr marL="457200" indent="-457200" defTabSz="1828754">
              <a:spcBef>
                <a:spcPts val="3300"/>
              </a:spcBef>
              <a:defRPr sz="3600"/>
            </a:pPr>
            <a:r>
              <a:t>Recording: This meeting is being recorded</a:t>
            </a:r>
          </a:p>
          <a:p>
            <a:pPr marL="457200" indent="-457200" defTabSz="1828754">
              <a:spcBef>
                <a:spcPts val="3300"/>
              </a:spcBef>
              <a:defRPr sz="3600"/>
            </a:pPr>
            <a:r>
              <a:t>If you feel comfortable having your camera on, please do so! If not: a photo?</a:t>
            </a:r>
          </a:p>
          <a:p>
            <a:pPr marL="457200" indent="-457200" defTabSz="1828754">
              <a:spcBef>
                <a:spcPts val="3300"/>
              </a:spcBef>
              <a:defRPr sz="3600"/>
            </a:pPr>
            <a:r>
              <a:t>I can see the zoom chat while lecturing, slack while you’re in breakout rooms</a:t>
            </a:r>
          </a:p>
          <a:p>
            <a:pPr marL="457200" indent="-457200" defTabSz="1828754">
              <a:spcBef>
                <a:spcPts val="3300"/>
              </a:spcBef>
              <a:defRPr sz="3600"/>
            </a:pPr>
            <a:r>
              <a:t>If you have a question or comment, please either:</a:t>
            </a:r>
          </a:p>
          <a:p>
            <a:pPr lvl="1" marL="914400" indent="-457200" defTabSz="1828754">
              <a:spcBef>
                <a:spcPts val="3300"/>
              </a:spcBef>
              <a:defRPr sz="3600"/>
            </a:pPr>
            <a:r>
              <a:t>“Raise hand” - I will call on you</a:t>
            </a:r>
          </a:p>
          <a:p>
            <a:pPr lvl="1" marL="914400" indent="-457200" defTabSz="1828754">
              <a:spcBef>
                <a:spcPts val="3300"/>
              </a:spcBef>
              <a:defRPr sz="3600"/>
            </a:pPr>
            <a:r>
              <a:t>Write “Q: &lt;my question&gt;” in chat - I will answer</a:t>
            </a:r>
            <a:br/>
            <a:r>
              <a:t>   your question, and might mention your name and ask you</a:t>
            </a:r>
            <a:br/>
            <a:r>
              <a:t>   a follow-up to make sure your question is addressed</a:t>
            </a:r>
          </a:p>
          <a:p>
            <a:pPr lvl="1" marL="914400" indent="-457200" defTabSz="1828754">
              <a:spcBef>
                <a:spcPts val="3300"/>
              </a:spcBef>
              <a:defRPr sz="3600"/>
            </a:pPr>
            <a:r>
              <a:t>Write “SQ: &lt;my question&gt;” in chat - I will answer</a:t>
            </a:r>
            <a:br/>
            <a:r>
              <a:t>   your question, and not mention your name or expect you to</a:t>
            </a:r>
            <a:br/>
            <a:r>
              <a:t>   respond verbally</a:t>
            </a:r>
          </a:p>
        </p:txBody>
      </p:sp>
      <p:pic>
        <p:nvPicPr>
          <p:cNvPr id="160" name="IMG_5632.jpeg" descr="IMG_5632.jpeg"/>
          <p:cNvPicPr>
            <a:picLocks noChangeAspect="1"/>
          </p:cNvPicPr>
          <p:nvPr/>
        </p:nvPicPr>
        <p:blipFill>
          <a:blip r:embed="rId2">
            <a:extLst/>
          </a:blip>
          <a:stretch>
            <a:fillRect/>
          </a:stretch>
        </p:blipFill>
        <p:spPr>
          <a:xfrm>
            <a:off x="16548003" y="8143606"/>
            <a:ext cx="7063663" cy="5297747"/>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Today’s Agenda"/>
          <p:cNvSpPr txBox="1"/>
          <p:nvPr>
            <p:ph type="title"/>
          </p:nvPr>
        </p:nvSpPr>
        <p:spPr>
          <a:prstGeom prst="rect">
            <a:avLst/>
          </a:prstGeom>
        </p:spPr>
        <p:txBody>
          <a:bodyPr/>
          <a:lstStyle/>
          <a:p>
            <a:pPr/>
            <a:r>
              <a:t>Today’s Agenda</a:t>
            </a:r>
          </a:p>
        </p:txBody>
      </p:sp>
      <p:sp>
        <p:nvSpPr>
          <p:cNvPr id="163" name="Agenda Subtitle"/>
          <p:cNvSpPr txBox="1"/>
          <p:nvPr>
            <p:ph type="body" idx="21"/>
          </p:nvPr>
        </p:nvSpPr>
        <p:spPr>
          <a:prstGeom prst="rect">
            <a:avLst/>
          </a:prstGeom>
        </p:spPr>
        <p:txBody>
          <a:bodyPr/>
          <a:lstStyle/>
          <a:p>
            <a:pPr/>
          </a:p>
        </p:txBody>
      </p:sp>
      <p:sp>
        <p:nvSpPr>
          <p:cNvPr id="164" name="Administrative:…"/>
          <p:cNvSpPr txBox="1"/>
          <p:nvPr>
            <p:ph type="body" idx="1"/>
          </p:nvPr>
        </p:nvSpPr>
        <p:spPr>
          <a:prstGeom prst="rect">
            <a:avLst/>
          </a:prstGeom>
        </p:spPr>
        <p:txBody>
          <a:bodyPr/>
          <a:lstStyle/>
          <a:p>
            <a:pPr/>
            <a:r>
              <a:t>Administrative:</a:t>
            </a:r>
          </a:p>
          <a:p>
            <a:pPr lvl="1"/>
            <a:r>
              <a:t>HW3, Project pitch due Friday</a:t>
            </a:r>
          </a:p>
          <a:p>
            <a:pPr/>
            <a:r>
              <a:t>Today’s session:</a:t>
            </a:r>
          </a:p>
          <a:p>
            <a:pPr lvl="1"/>
            <a:r>
              <a:t>Discussion: Conceptual Design   </a:t>
            </a:r>
            <a:br/>
            <a:r>
              <a:t>Activity: User Centered Design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Different Designs for the Same Problem"/>
          <p:cNvSpPr txBox="1"/>
          <p:nvPr>
            <p:ph type="title"/>
          </p:nvPr>
        </p:nvSpPr>
        <p:spPr>
          <a:prstGeom prst="rect">
            <a:avLst/>
          </a:prstGeom>
        </p:spPr>
        <p:txBody>
          <a:bodyPr/>
          <a:lstStyle/>
          <a:p>
            <a:pPr/>
            <a:r>
              <a:t>Different Designs for the Same Problem</a:t>
            </a:r>
          </a:p>
        </p:txBody>
      </p:sp>
      <p:sp>
        <p:nvSpPr>
          <p:cNvPr id="167" name="Key idea: design alternative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Key idea: design alternatives</a:t>
            </a:r>
          </a:p>
        </p:txBody>
      </p:sp>
      <p:grpSp>
        <p:nvGrpSpPr>
          <p:cNvPr id="170" name="Image"/>
          <p:cNvGrpSpPr/>
          <p:nvPr/>
        </p:nvGrpSpPr>
        <p:grpSpPr>
          <a:xfrm>
            <a:off x="3343635" y="3287257"/>
            <a:ext cx="6969126" cy="5580857"/>
            <a:chOff x="0" y="0"/>
            <a:chExt cx="6969125" cy="5580856"/>
          </a:xfrm>
        </p:grpSpPr>
        <p:pic>
          <p:nvPicPr>
            <p:cNvPr id="169" name="Image" descr="Image"/>
            <p:cNvPicPr>
              <a:picLocks noChangeAspect="1"/>
            </p:cNvPicPr>
            <p:nvPr/>
          </p:nvPicPr>
          <p:blipFill>
            <a:blip r:embed="rId2">
              <a:extLst/>
            </a:blip>
            <a:stretch>
              <a:fillRect/>
            </a:stretch>
          </p:blipFill>
          <p:spPr>
            <a:xfrm>
              <a:off x="127000" y="88900"/>
              <a:ext cx="6715125" cy="5250657"/>
            </a:xfrm>
            <a:prstGeom prst="rect">
              <a:avLst/>
            </a:prstGeom>
            <a:ln>
              <a:noFill/>
            </a:ln>
            <a:effectLst/>
          </p:spPr>
        </p:pic>
        <p:pic>
          <p:nvPicPr>
            <p:cNvPr id="168" name="Image" descr="Image"/>
            <p:cNvPicPr>
              <a:picLocks noChangeAspect="0"/>
            </p:cNvPicPr>
            <p:nvPr/>
          </p:nvPicPr>
          <p:blipFill>
            <a:blip r:embed="rId3">
              <a:extLst/>
            </a:blip>
            <a:stretch>
              <a:fillRect/>
            </a:stretch>
          </p:blipFill>
          <p:spPr>
            <a:xfrm>
              <a:off x="0" y="0"/>
              <a:ext cx="6969125" cy="5580857"/>
            </a:xfrm>
            <a:prstGeom prst="rect">
              <a:avLst/>
            </a:prstGeom>
            <a:effectLst/>
          </p:spPr>
        </p:pic>
      </p:grpSp>
      <p:grpSp>
        <p:nvGrpSpPr>
          <p:cNvPr id="173" name="Image"/>
          <p:cNvGrpSpPr/>
          <p:nvPr/>
        </p:nvGrpSpPr>
        <p:grpSpPr>
          <a:xfrm>
            <a:off x="12741441" y="9009553"/>
            <a:ext cx="9579874" cy="4112521"/>
            <a:chOff x="0" y="0"/>
            <a:chExt cx="9579872" cy="4112519"/>
          </a:xfrm>
        </p:grpSpPr>
        <p:pic>
          <p:nvPicPr>
            <p:cNvPr id="172" name="Image" descr="Image"/>
            <p:cNvPicPr>
              <a:picLocks noChangeAspect="1"/>
            </p:cNvPicPr>
            <p:nvPr/>
          </p:nvPicPr>
          <p:blipFill>
            <a:blip r:embed="rId4">
              <a:extLst/>
            </a:blip>
            <a:stretch>
              <a:fillRect/>
            </a:stretch>
          </p:blipFill>
          <p:spPr>
            <a:xfrm>
              <a:off x="127000" y="88900"/>
              <a:ext cx="9325873" cy="3782320"/>
            </a:xfrm>
            <a:prstGeom prst="rect">
              <a:avLst/>
            </a:prstGeom>
            <a:ln>
              <a:noFill/>
            </a:ln>
            <a:effectLst/>
          </p:spPr>
        </p:pic>
        <p:pic>
          <p:nvPicPr>
            <p:cNvPr id="171" name="Image" descr="Image"/>
            <p:cNvPicPr>
              <a:picLocks noChangeAspect="0"/>
            </p:cNvPicPr>
            <p:nvPr/>
          </p:nvPicPr>
          <p:blipFill>
            <a:blip r:embed="rId5">
              <a:extLst/>
            </a:blip>
            <a:stretch>
              <a:fillRect/>
            </a:stretch>
          </p:blipFill>
          <p:spPr>
            <a:xfrm>
              <a:off x="0" y="0"/>
              <a:ext cx="9579873" cy="4112520"/>
            </a:xfrm>
            <a:prstGeom prst="rect">
              <a:avLst/>
            </a:prstGeom>
            <a:effectLst/>
          </p:spPr>
        </p:pic>
      </p:grpSp>
      <p:grpSp>
        <p:nvGrpSpPr>
          <p:cNvPr id="176" name="Image"/>
          <p:cNvGrpSpPr/>
          <p:nvPr/>
        </p:nvGrpSpPr>
        <p:grpSpPr>
          <a:xfrm>
            <a:off x="10860878" y="3134972"/>
            <a:ext cx="11130360" cy="5384404"/>
            <a:chOff x="0" y="0"/>
            <a:chExt cx="11130359" cy="5384403"/>
          </a:xfrm>
        </p:grpSpPr>
        <p:pic>
          <p:nvPicPr>
            <p:cNvPr id="175" name="Image" descr="Image"/>
            <p:cNvPicPr>
              <a:picLocks noChangeAspect="1"/>
            </p:cNvPicPr>
            <p:nvPr/>
          </p:nvPicPr>
          <p:blipFill>
            <a:blip r:embed="rId6">
              <a:extLst/>
            </a:blip>
            <a:stretch>
              <a:fillRect/>
            </a:stretch>
          </p:blipFill>
          <p:spPr>
            <a:xfrm>
              <a:off x="127000" y="88900"/>
              <a:ext cx="10876360" cy="5054204"/>
            </a:xfrm>
            <a:prstGeom prst="rect">
              <a:avLst/>
            </a:prstGeom>
            <a:ln>
              <a:noFill/>
            </a:ln>
            <a:effectLst/>
          </p:spPr>
        </p:pic>
        <p:pic>
          <p:nvPicPr>
            <p:cNvPr id="174" name="Image" descr="Image"/>
            <p:cNvPicPr>
              <a:picLocks noChangeAspect="0"/>
            </p:cNvPicPr>
            <p:nvPr/>
          </p:nvPicPr>
          <p:blipFill>
            <a:blip r:embed="rId7">
              <a:extLst/>
            </a:blip>
            <a:stretch>
              <a:fillRect/>
            </a:stretch>
          </p:blipFill>
          <p:spPr>
            <a:xfrm>
              <a:off x="0" y="0"/>
              <a:ext cx="11130360" cy="5384404"/>
            </a:xfrm>
            <a:prstGeom prst="rect">
              <a:avLst/>
            </a:prstGeom>
            <a:effectLst/>
          </p:spPr>
        </p:pic>
      </p:grpSp>
      <p:grpSp>
        <p:nvGrpSpPr>
          <p:cNvPr id="179" name="Image"/>
          <p:cNvGrpSpPr/>
          <p:nvPr/>
        </p:nvGrpSpPr>
        <p:grpSpPr>
          <a:xfrm>
            <a:off x="2665197" y="8470331"/>
            <a:ext cx="9431763" cy="5227690"/>
            <a:chOff x="0" y="0"/>
            <a:chExt cx="9431762" cy="5227689"/>
          </a:xfrm>
        </p:grpSpPr>
        <p:pic>
          <p:nvPicPr>
            <p:cNvPr id="178" name="Image" descr="Image"/>
            <p:cNvPicPr>
              <a:picLocks noChangeAspect="1"/>
            </p:cNvPicPr>
            <p:nvPr/>
          </p:nvPicPr>
          <p:blipFill>
            <a:blip r:embed="rId8">
              <a:extLst/>
            </a:blip>
            <a:stretch>
              <a:fillRect/>
            </a:stretch>
          </p:blipFill>
          <p:spPr>
            <a:xfrm>
              <a:off x="127000" y="88900"/>
              <a:ext cx="9177763" cy="4897490"/>
            </a:xfrm>
            <a:prstGeom prst="rect">
              <a:avLst/>
            </a:prstGeom>
            <a:ln>
              <a:noFill/>
            </a:ln>
            <a:effectLst/>
          </p:spPr>
        </p:pic>
        <p:pic>
          <p:nvPicPr>
            <p:cNvPr id="177" name="Image" descr="Image"/>
            <p:cNvPicPr>
              <a:picLocks noChangeAspect="0"/>
            </p:cNvPicPr>
            <p:nvPr/>
          </p:nvPicPr>
          <p:blipFill>
            <a:blip r:embed="rId9">
              <a:extLst/>
            </a:blip>
            <a:stretch>
              <a:fillRect/>
            </a:stretch>
          </p:blipFill>
          <p:spPr>
            <a:xfrm>
              <a:off x="0" y="0"/>
              <a:ext cx="9431763" cy="5227690"/>
            </a:xfrm>
            <a:prstGeom prst="rect">
              <a:avLst/>
            </a:prstGeom>
            <a:effectLst/>
          </p:spPr>
        </p:pic>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Conceptual Design: Show and Tell"/>
          <p:cNvSpPr txBox="1"/>
          <p:nvPr>
            <p:ph type="title"/>
          </p:nvPr>
        </p:nvSpPr>
        <p:spPr>
          <a:prstGeom prst="rect">
            <a:avLst/>
          </a:prstGeom>
        </p:spPr>
        <p:txBody>
          <a:bodyPr/>
          <a:lstStyle/>
          <a:p>
            <a:pPr/>
            <a:r>
              <a:t>Conceptual Design: Show and Tell</a:t>
            </a:r>
          </a:p>
        </p:txBody>
      </p:sp>
      <p:sp>
        <p:nvSpPr>
          <p:cNvPr id="182" name="Apple Knowledge Navigator - 1987"/>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Apple Knowledge Navigator - 1987</a:t>
            </a:r>
          </a:p>
        </p:txBody>
      </p:sp>
      <p:sp>
        <p:nvSpPr>
          <p:cNvPr id="183" name="Knowledge Navigator Conceptual Video"/>
          <p:cNvSpPr txBox="1"/>
          <p:nvPr/>
        </p:nvSpPr>
        <p:spPr>
          <a:xfrm>
            <a:off x="6032055" y="6593124"/>
            <a:ext cx="12319890" cy="92024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825500">
              <a:spcBef>
                <a:spcPts val="1800"/>
              </a:spcBef>
              <a:defRPr spc="-55" sz="5500" u="sng">
                <a:solidFill>
                  <a:srgbClr val="000000"/>
                </a:solidFill>
                <a:hlinkClick r:id="rId2" invalidUrl="" action="" tgtFrame="" tooltip="" history="1" highlightClick="0" endSnd="0"/>
              </a:defRPr>
            </a:lvl1pPr>
          </a:lstStyle>
          <a:p>
            <a:pPr>
              <a:defRPr u="none"/>
            </a:pPr>
            <a:r>
              <a:rPr u="sng">
                <a:hlinkClick r:id="rId2" invalidUrl="" action="" tgtFrame="" tooltip="" history="1" highlightClick="0" endSnd="0"/>
              </a:rPr>
              <a:t>Knowledge Navigator Conceptual Video</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Design Activity: Covey.Town Rooms Service"/>
          <p:cNvSpPr txBox="1"/>
          <p:nvPr>
            <p:ph type="title"/>
          </p:nvPr>
        </p:nvSpPr>
        <p:spPr>
          <a:prstGeom prst="rect">
            <a:avLst/>
          </a:prstGeom>
        </p:spPr>
        <p:txBody>
          <a:bodyPr/>
          <a:lstStyle/>
          <a:p>
            <a:pPr/>
            <a:r>
              <a:t>Design Activity: Covey.Town Rooms Service</a:t>
            </a:r>
          </a:p>
        </p:txBody>
      </p:sp>
      <p:sp>
        <p:nvSpPr>
          <p:cNvPr id="186" name="Conceptual design: the room metaphor, the user experience"/>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Conceptual design: the room metaphor, the user experience</a:t>
            </a:r>
          </a:p>
        </p:txBody>
      </p:sp>
      <p:sp>
        <p:nvSpPr>
          <p:cNvPr id="187" name="https://neu-se.github.io/CS4530-CS5500-Spring-2021/Activities/activity6-1"/>
          <p:cNvSpPr txBox="1"/>
          <p:nvPr/>
        </p:nvSpPr>
        <p:spPr>
          <a:xfrm>
            <a:off x="4018242" y="9261644"/>
            <a:ext cx="16347517" cy="6595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800" u="sng">
                <a:hlinkClick r:id="rId2" invalidUrl="" action="" tgtFrame="" tooltip="" history="1" highlightClick="0" endSnd="0"/>
              </a:defRPr>
            </a:lvl1pPr>
          </a:lstStyle>
          <a:p>
            <a:pPr>
              <a:defRPr u="none"/>
            </a:pPr>
            <a:r>
              <a:rPr u="sng">
                <a:hlinkClick r:id="rId2" invalidUrl="" action="" tgtFrame="" tooltip="" history="1" highlightClick="0" endSnd="0"/>
              </a:rPr>
              <a:t>https://neu-se.github.io/CS4530-CS5500-Spring-2021/Activities/activity6-1</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This work is licensed under a Creative Commons Attribution-ShareAlike license"/>
          <p:cNvSpPr txBox="1"/>
          <p:nvPr>
            <p:ph type="title"/>
          </p:nvPr>
        </p:nvSpPr>
        <p:spPr>
          <a:xfrm>
            <a:off x="1206500" y="1079500"/>
            <a:ext cx="21971000" cy="2055994"/>
          </a:xfrm>
          <a:prstGeom prst="rect">
            <a:avLst/>
          </a:prstGeom>
        </p:spPr>
        <p:txBody>
          <a:bodyPr/>
          <a:lstStyle>
            <a:lvl1pPr algn="ctr" defTabSz="2023821">
              <a:defRPr spc="-141" sz="7054"/>
            </a:lvl1pPr>
          </a:lstStyle>
          <a:p>
            <a:pPr/>
            <a:r>
              <a:t>This work is licensed under a Creative Commons Attribution-ShareAlike license</a:t>
            </a:r>
          </a:p>
        </p:txBody>
      </p:sp>
      <p:sp>
        <p:nvSpPr>
          <p:cNvPr id="190" name="This work is licensed under the Creative Commons Attribution-ShareAlike 4.0 International License. To view a copy of this license, visit http://creativecommons.org/licenses/by-sa/4.0/…"/>
          <p:cNvSpPr txBox="1"/>
          <p:nvPr>
            <p:ph type="body" idx="1"/>
          </p:nvPr>
        </p:nvSpPr>
        <p:spPr>
          <a:prstGeom prst="rect">
            <a:avLst/>
          </a:prstGeom>
        </p:spPr>
        <p:txBody>
          <a:bodyPr/>
          <a:lstStyle/>
          <a:p>
            <a:pPr marL="458390" indent="-458390" defTabSz="542210">
              <a:lnSpc>
                <a:spcPct val="100000"/>
              </a:lnSpc>
              <a:spcBef>
                <a:spcPts val="1000"/>
              </a:spcBef>
              <a:buSzPct val="75000"/>
              <a:defRPr sz="3300">
                <a:latin typeface="Helvetica Light"/>
                <a:ea typeface="Helvetica Light"/>
                <a:cs typeface="Helvetica Light"/>
                <a:sym typeface="Helvetica Light"/>
              </a:defRPr>
            </a:pPr>
            <a:r>
              <a:t>This work is licensed under the Creative Commons Attribution-ShareAlike 4.0 International License. To view a copy of this license, visit </a:t>
            </a:r>
            <a:r>
              <a:rPr u="sng">
                <a:hlinkClick r:id="rId2" invalidUrl="" action="" tgtFrame="" tooltip="" history="1" highlightClick="0" endSnd="0"/>
              </a:rPr>
              <a:t>http://creativecommons.org/licenses/by-sa/4.0/</a:t>
            </a:r>
            <a:r>
              <a:t> </a:t>
            </a:r>
          </a:p>
          <a:p>
            <a:pPr marL="458390" indent="-458390" defTabSz="542210">
              <a:lnSpc>
                <a:spcPct val="100000"/>
              </a:lnSpc>
              <a:spcBef>
                <a:spcPts val="1000"/>
              </a:spcBef>
              <a:buSzPct val="75000"/>
              <a:defRPr sz="3300">
                <a:latin typeface="Helvetica Light"/>
                <a:ea typeface="Helvetica Light"/>
                <a:cs typeface="Helvetica Light"/>
                <a:sym typeface="Helvetica Light"/>
              </a:defRPr>
            </a:pPr>
            <a:r>
              <a:t>You are free to:</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Share — copy and redistribute the material in any medium or format</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Adapt — remix, transform, and build upon the material</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for any purpose, even commercially.</a:t>
            </a:r>
          </a:p>
          <a:p>
            <a:pPr marL="458390" indent="-458390" defTabSz="542210">
              <a:lnSpc>
                <a:spcPct val="100000"/>
              </a:lnSpc>
              <a:spcBef>
                <a:spcPts val="1000"/>
              </a:spcBef>
              <a:buSzPct val="75000"/>
              <a:defRPr sz="3300">
                <a:latin typeface="Helvetica Light"/>
                <a:ea typeface="Helvetica Light"/>
                <a:cs typeface="Helvetica Light"/>
                <a:sym typeface="Helvetica Light"/>
              </a:defRPr>
            </a:pPr>
            <a:r>
              <a:t>Under the following terms:</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Attribution — You must give appropriate credit, provide a link to the license, and indicate if changes were made. You may do so in any reasonable manner, but not in any way that suggests the licensor endorses you or your use. </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ShareAlike — If you remix, transform, or build upon the material, you must distribute your contributions under the same license as the original. </a:t>
            </a:r>
          </a:p>
          <a:p>
            <a:pPr lvl="1" marL="751760" indent="-458390" defTabSz="542210">
              <a:lnSpc>
                <a:spcPct val="100000"/>
              </a:lnSpc>
              <a:spcBef>
                <a:spcPts val="1000"/>
              </a:spcBef>
              <a:buSzPct val="75000"/>
              <a:defRPr sz="3300">
                <a:latin typeface="Helvetica Light"/>
                <a:ea typeface="Helvetica Light"/>
                <a:cs typeface="Helvetica Light"/>
                <a:sym typeface="Helvetica Light"/>
              </a:defRPr>
            </a:pPr>
            <a:r>
              <a:t>No additional restrictions — You may not apply legal terms or technological measures that legally restrict others from doing anything the license permits.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